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8" r:id="rId2"/>
    <p:sldId id="256" r:id="rId3"/>
    <p:sldId id="259" r:id="rId4"/>
    <p:sldId id="276" r:id="rId5"/>
    <p:sldId id="297" r:id="rId6"/>
    <p:sldId id="281" r:id="rId7"/>
    <p:sldId id="284" r:id="rId8"/>
    <p:sldId id="298" r:id="rId9"/>
    <p:sldId id="280" r:id="rId10"/>
    <p:sldId id="287" r:id="rId11"/>
    <p:sldId id="299" r:id="rId12"/>
    <p:sldId id="300" r:id="rId13"/>
    <p:sldId id="301" r:id="rId14"/>
    <p:sldId id="290" r:id="rId15"/>
    <p:sldId id="285" r:id="rId16"/>
    <p:sldId id="302" r:id="rId17"/>
    <p:sldId id="303" r:id="rId18"/>
    <p:sldId id="296" r:id="rId19"/>
    <p:sldId id="304" r:id="rId20"/>
    <p:sldId id="273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나눔바른고딕" panose="020B0603020101020101" pitchFamily="50" charset="-127"/>
      <p:regular r:id="rId27"/>
      <p:bold r:id="rId28"/>
    </p:embeddedFont>
    <p:embeddedFont>
      <p:font typeface="나눔바른고딕OTF Light" panose="02000303000000000000" pitchFamily="50" charset="-127"/>
      <p:regular r:id="rId29"/>
    </p:embeddedFont>
    <p:embeddedFont>
      <p:font typeface="맑은 고딕" panose="020B0503020000020004" pitchFamily="50" charset="-127"/>
      <p:regular r:id="rId30"/>
      <p:bold r:id="rId31"/>
    </p:embeddedFont>
    <p:embeddedFont>
      <p:font typeface="함초롬바탕" panose="02030604000101010101" pitchFamily="18" charset="-127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2"/>
    <a:srgbClr val="00A7DB"/>
    <a:srgbClr val="C9E6F8"/>
    <a:srgbClr val="3F3C38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5" autoAdjust="0"/>
    <p:restoredTop sz="70392" autoAdjust="0"/>
  </p:normalViewPr>
  <p:slideViewPr>
    <p:cSldViewPr snapToGrid="0">
      <p:cViewPr varScale="1">
        <p:scale>
          <a:sx n="84" d="100"/>
          <a:sy n="84" d="100"/>
        </p:scale>
        <p:origin x="45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073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3126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관련법과 가해자의 책임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불법촬영과 관련된 범죄 유형과 가해자가 책임져야 하는 처벌법을 알아보는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「성폭력범죄의 처벌 등에 관한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특례법」은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카메라 등의 기계장치를 이용하여 성적 욕망 또는 수치심을 유발할 수 있는 사람의 신체를 촬영대상자의 의사에 반하여 촬영하거나 반포하는 것을 금지하고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여기에는 해당 영상물의 복제물이나 복제물의 복제물도 포함됩니다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 범죄 유형에는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의사에 반하는 촬영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동의 없는 촬영물이나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촬영 당시 동의 하였어도 사후에 대상자의 의사에 반하는 반포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판매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임대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제공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상영하는 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불법촬영물이나 복제물을 소지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구입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저장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시청하는 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불법촬영물이나 복제물을 이용한 협박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강요가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불법촬영물이나 복제물을 소지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구입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저장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시청하는 행위 및 불법촬영물이나 복제물을 이용하여 협박이나 강요를 하는 행위의 경우는 최근 법에 새롭게 추가된 조항으로 범죄 행위를 저질렀을 경우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가해자는 책임을 진다는 것을 강조합니다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「성폭력범죄의 처벌 등에 관한 특례법」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일부개정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:2020.5.19.] 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:2020.8.5.]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3821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관련법과 가해자의 책임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허위영상물과 관련된 범죄 유형과 가해자가 책임져야 하는 처벌법을 알아보는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허위영상물이란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사람의 얼굴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음성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촬영물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음성물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등을 그 사람의 의사에 반하여 성적인 형태로 편집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합성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가공한 것을 의미합니다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허위영상물과 관련된 범죄 유형은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반포 목적으로 사람의 얼굴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음성을 대상으로 한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촬영물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음성물을 대상자의 의사에 반하여 성적 욕망 또는 수치심을 유발할 수 있는 형태로 편집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합성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가공하는 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영리 목적 혹은 영리 목적 없이 사후 대상자의 의사에 반하여 영상물 등을 정보통신망 혹은 오프라인을 통하여 반포하는 행위가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「성폭력범죄의 처벌 등에 관한 특례법」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일부개정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:2020.5.19.] 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:2020.8.5.]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70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관련법과 가해자의 책임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청소년이 별도의 법으로 보호받는 이유를 이해하고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관련된 범죄 유형과 가해자가 책임져야 하는 처벌법을 알아보는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세 미만의 자입니다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청소년성착취물이란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또는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청소년으로 명백하게 인식될 수 있는 사람이나 표현물이 등장하여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이성간 성기 접촉이 이루어지는 성교행위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항문 등 신체의 일부나 도구를 이용하거나 동성 간 성기 접촉이 이루어지는 유사 성교행위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신체의 전부 또는 일부를 접촉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노출하는 행위로서 일반인의 성적 수치심이나 혐오감을 일으키는 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자위행위를 하거나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(5)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 밖의 성적 행위를 하는 내용을 표현하는 것으로서 필름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비디오물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게임물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또는 컴퓨터나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그밖의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통신매체를 통한 화상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 등의 형태로 된 것을 말합니다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즉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청소년성착취물이란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청소년의 동의와는 상관없이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청소년의 성적인 이미지를 담은 영상이나 사진입니다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법원은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청소년이 성인과 비교하였을 때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성적인 것의 의미 자체를 인지하지 못할 수 있고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그러한 행위의 결과와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파급력을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예측하지 못할 수 있으며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사회적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경제적으로 성인에게 의존하고 있는 경우가 많아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스스로를 보호할 수 있는 힘이 부족한 경우가 많기 때문에 동의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자발성을 신중히 판단하여야 한다고 밝힌 바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대법원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2015. 2. 12.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선고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2014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11501, 2014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197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판결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청소년성착취물과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관련한 범죄 유형은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청소년성착취물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제작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수입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수출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영리 목적으로 혹은 영리 목적 없이 판매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배포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제공하거나 이를 목적으로 소지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운반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광고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공연히 전시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상영하는 행위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성착취물을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제작할 것이라는 정황을 알면서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청소년을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성착취물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제작자에게 알선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성착취물을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구입하거나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성착취물임을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알면서 이를 소지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시청하는 경우입니다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아동청소년의 성보호에 관한 법률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조에 따라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아동청소년성착취물과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관련한 범죄 행위는 모두 징역형 이상의 처벌이 예정되어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특히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항에서 금지하고 있는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청소년성착취물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제작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수입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수출에 대해서는 최고 무기징역까지 가능합니다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청소년의성보호에 관한 법률」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일부개정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2020.6.2.] 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2020.8.5.]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03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관련법과 가해자의 책임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가해에 대한 미성년자의 책임을 인식하기 위한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미성년자가 디지털 성폭력을 저질렀을 때 어떤 처벌을 받을 것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같은지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학생들에게 질문합니다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 정보를 어떻게 알게 되었는지 질문합니다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현행 형사법 체계는 소년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만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세 미만인 자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범죄를 저지른 경우 죄질에 따라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일반 형사 사법 절차에 따라 형사 재판을 하는 경우와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소년법에 따라 소년보호처분을 하는 경우를 나누어 이원적으로 운영하고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일반 형사 사법 절차에 따라 재판이 진행될 경우 벌금형 내지 자유형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소년교도소에서 부정기형 복역 또는 집행유예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형사처벌을 받게 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나아가 범죄 전력이 수사기관에 남게 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일반 형사법에 따른 형사처벌을 피하더라도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소년법에 따른 소년보호처분은 피할 수 없습니다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소년법상 보호처분 역시 형사처벌처럼 사회와 분리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자유의 제약이라는 특성을 지닙니다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특히 소년법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항제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호 이하의 위탁 처분은 사회 외 처분으로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위탁된 소년은 성인들의 자유형처럼 가족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사회와 분리되며 일상의 자유를 제약 받게 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보호처분에 수반되는 보호관찰의 경우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야간외출제한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봉사활동 등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특별준수사항이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뒤따르는 경우가 많습니다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보호관찰관은 유선을 통하여 주기적으로 보호소년의 위치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생활을 확인하므로 거주이전의 자유 또한 제약 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보호관찰사항을 잘 이행하지 못할 경우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처분이 변경되거나 보호관찰 기간이 연장되는데 상당수 보호소년이 보호관찰을 제때 마치는데 어려움을 겪습니다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 결과 성인이 되어서도 보호관찰이 끝나지 않기도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형사처벌 내지 소년보호처분을 받았다고 하더라도 민사상 손해배상책임은 남습니다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민사상 손해배상청구의 원인이 되는 민법상의 위법행위는 형사법상 불법행위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보다 폭넓은 개념입니다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설령 어느 가해행위가 현행 형사법에 따라 처벌되지 않는다고 하더라도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민사상 손해배상책임은 피할 수 없습니다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민사상 손해배상의 경우 피해자가 입은 직접적 물질적 손해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치료비 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는 물론이고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정신적 피해에 따른 위자료에 대하여도 배상책임이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민법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750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751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755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14965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호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2017. 10. 31.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일부개정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2018. 2. 1.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)).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「소년법」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일부개정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2018. 9. 18.] 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2018. 9. 18.]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「민법」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일부개정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2017. 10. 31.] 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2018. 2. 1.]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>
              <a:lnSpc>
                <a:spcPct val="10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54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34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권리 및 보호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 시 대응법에 대해 알아보는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 피해 아동은 보호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지원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교육의 대상이며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 아동 보호를 위해 처벌이나 보호처분은 지양된다는 점을 알려줍니다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청소년도 자신의 디지털 성폭력 사실을 신고할 수 있고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신고를 위해 어른들의 도움을 받을 수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누구든지 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·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 대상 성폭력의 발생 사실을 알게 된 때에는 수사기관에 신고할 수 있으며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교육기관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체육시설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복지시설 등의 장과 종사자는 법적 신고 의무자에 해당됩니다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5343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권리 및 보호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헌법은 타인의 범죄행위로 인하여 피해를 입은 국민이 국가로부터 구조 받을 수 있는 권리를 규정하고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헌법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30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이에 근거를 두고 있는 범죄피해자 구조법은 범죄피해자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보호ㆍ지원의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기본 정책 등을 정하고 범죄피해자를 구조하는 것을 목적으로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범죄피해자구조법의 기본이념은 범죄피해 구조를 통한 인간의 존엄성 보장과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범죄피해자의 명예와 사생활의 평온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법적절차의 참여권 보장 등으로 구성되어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성폭력방지 및 피해자보호 등에 관한 법률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‘성폭력방지법’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또한 헌법을 근거로 하고 있으며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범죄피해자구조법과 목적 및 이념을 공유합니다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성폭력방지법은 피해자에 대한 취학 및 취업 지원 등을 통하여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학습권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직업의 자유를 보장하고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또한 피해자에 대한 법률상담 등을 통하여 피해자의 법적절차 참여권을 보장하고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9860" marR="0" indent="-14986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「대한민국 헌법」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30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「범죄피해자구조법」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「성폭력방지 및 피해자 보호 등에 관한 법률」 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7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1237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1833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더 나은 방향으로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사회적 노력을 통해 법이 개정될 수 있음을 이해하기 위한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최근 있었던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텔레그램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성착취사건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사회적 노력을 통해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2020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월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일부터 개정된 법이 공포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시행되었습니다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성폭력으로 인한 피해가 날로 증가하고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청소년성착취물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관련 범죄 규모와 형태가 갈수록 교묘해지고 있어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 성적 촬영물을 소지하거나 저장하기만 해도 처벌받을 수 있다는 규정을 신설하였습니다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바탕으로 법의 개정이 어떤 영향력을 가질지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어떤 법이 추가로 필요한지 생각해보고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어떤 법이 생기면 좋을지도 함께 적어봅시다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 관련 법률 개정 안내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x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한국여성인권진흥원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b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https://m.blog.naver.com/whrck/221995144310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50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더 나은 방향으로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수업을 통해 새롭게 배운 사실이 있는지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내가 잘못 알고 있던 사실이 있는지 생각해봅니다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함께 시청하며 수업을 마무리합니다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140970" marR="0" indent="-14097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성범죄의 공범이 되지 마세요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법무부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TV, 2020.6.1.)</a:t>
            </a:r>
            <a:b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https://www.youtube.com/watch?v=zbKFcC5GFSw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9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300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945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b="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유형과 관련법을 설명할 수 있다</a:t>
            </a:r>
            <a:r>
              <a:rPr lang="en-US" altLang="ko-KR" sz="1200" b="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b="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관련 처벌과 가해자의 책임을 인식할 수 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피해 시 도움 및 지원받을 수 있는 곳을 설명할 수 있다</a:t>
            </a:r>
            <a:r>
              <a:rPr lang="en-US" altLang="ko-KR" sz="1200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3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1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나는 어디까지 알고 있나요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유형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처벌 등 디지털 성폭력에 대해 알고 있는 것을 적고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그런 정보들을 어떻게 알게 되었는지 생각해보도록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학생들이 디지털 성폭력과 관련한 잘못된 정보를 가지고 있는 경우도 있기 때문에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활동을 통해 학생들의 인식 수준을 확인하고 정확한 정보의 필요성을 알도록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잘못된 정보가 자칫 디지털 성폭력에 대한 잘못된 통념을 강화할 수도 있기 때문에 정보 활용 시 분별력을 갖도록 하는 것의 중요성을 언급하도록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784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135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유형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성폭력에 대한 학생들의 사전지식이 얼마나 정확한지 알아보는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수업열기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에서 각자 작성한 내용이 얼마나 정확했는지 확인하도록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648000" marR="0" indent="-360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타인의 동의 없는 촬영</a:t>
            </a:r>
          </a:p>
          <a:p>
            <a:pPr marL="648000" marR="0" indent="-360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유통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웹하드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SNS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등에 불법 성영상물을 게시하거나 공유하는 행위</a:t>
            </a:r>
          </a:p>
          <a:p>
            <a:pPr marL="648000" marR="0" indent="-360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 협박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괴롭힘 등을 목적으로 불법 성영상물을 유포하겠다는 협박</a:t>
            </a:r>
          </a:p>
          <a:p>
            <a:pPr marL="648000" marR="0" indent="-360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그루밍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대인관계와 사회적 환경이 취약한 대상에게 다양한 통제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조종 기술을 사용해 성 착취를 수월하게 하기 위한 길들임 행위</a:t>
            </a:r>
          </a:p>
          <a:p>
            <a:pPr marL="648000" marR="0" indent="-360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사진 합성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당사자의 동의없이 타인의 사진을 합성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변형하는 행위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(ex.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지인 합성 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괴롭힘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공간에서의 성적 내용을 포함한 명예훼손이나 모욕 등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8800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  (ex.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단톡방성희롱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커뮤니티 성적 명예훼손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게임 중 성적 모욕 등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서울시 디지털 민주시민 모니터링단 온라인 교육 자료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(2019)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8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5035397"/>
          </a:xfrm>
        </p:spPr>
        <p:txBody>
          <a:bodyPr/>
          <a:lstStyle/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유형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가해유형을 알아보는 활동입니다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성폭력은 가해 형태에 따라 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만들기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(2)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퍼뜨리기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(3)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참여하기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참여형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(4)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즐기기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소비형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으로 이루어집니다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각각의 사례에 해당하는 행위는 어떤 것들이 있을지 알아봅니다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marR="0" lvl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B0BB"/>
              </a:buClr>
              <a:buSzPts val="1100"/>
              <a:buFontTx/>
              <a:buNone/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제작형 가해는 현실공간에서 실제 불법촬영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강간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강제추행 등으로 불법촬영 이미지나 영상을 제작하는 범죄 유형입니다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B0BB"/>
              </a:buClr>
              <a:buSzPts val="1100"/>
              <a:buFontTx/>
              <a:buNone/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유포형 가해는 피해자의 동의없이 이미지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 및 개인정보 등을 특정 개인 간 또는 불특정 다수를 대상으로 온라인 공간에 유포하는 유형입니다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환경의 특성상 유포형 가해는 접촉한 다수 사용자를 거쳐 피해 내용과 규모가 걷잡을 수 없이 커지는 특징이 있습니다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나아가 유포형 가해는 참여형 가해를 낳습니다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B0BB"/>
              </a:buClr>
              <a:buSzPts val="1100"/>
              <a:buFontTx/>
              <a:buNone/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(3)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참여형 가해는 유포된 이미지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개인정보 등을 악용하여 성폭력을 자행하는 경우입니다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marR="0" lvl="0" indent="0" algn="l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B0BB"/>
              </a:buClr>
              <a:buSzPts val="1100"/>
              <a:buFontTx/>
              <a:buNone/>
              <a:tabLst>
                <a:tab pos="1172210" algn="l"/>
              </a:tabLs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(4)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소비형 가해는 디지털 성폭력 결과물을 소비하는 행위입니다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소비형 가해는 가해 사실에 대한 명확한 인식 없이 이루어지는 경우가 많아 죄의식이 없는 경우도 많으며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형태의 가해 행위를 부추기며 디지털 성폭력이 집단 성폭력의 성격을 띠도록 합니다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측면에서 소비형 가해는 다른 유형 가해자들의 적극적 공범입니다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사이버성범죄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디지털성범죄 실태와 형사정책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kern="0" spc="0" dirty="0" err="1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김한균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95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736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8D77869-02B3-4D56-AB3E-1514C0922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2A3C037-3822-4318-B725-A530E5046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40" y="361937"/>
            <a:ext cx="17251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ED2A00A-7CDF-432D-A4E2-7622B654E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144664C-5389-48BA-BF61-0BD590C8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40" y="361937"/>
            <a:ext cx="17251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FBEB4AA-0742-4A4E-ABED-6FCC035E1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803E4FA-FADE-4113-AC17-2FF31D9B47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40" y="361937"/>
            <a:ext cx="17251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7B6338-5A50-47DB-BA7A-AEEFEF45E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6CFC750-C4EC-45AF-A8D5-81AAF0E3D5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40" y="361937"/>
            <a:ext cx="17251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E9E0432-3B8B-4D5E-899F-63CAEAF1A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F5CBA40-79BC-4C8C-A15F-7C616E153C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40" y="361937"/>
            <a:ext cx="1725172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7E540D-730C-4E1E-8E3F-8F7D2EF05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082CD1B-103F-4465-9EF5-A4FF2B6853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89137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hU83FybBl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37B1D8A-97FF-4836-A4EC-9F3233543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348044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관련법과 가해자의 책임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3524250" y="6125234"/>
            <a:ext cx="523320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「성폭력범죄의 처벌 등에 관한 특례법」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일부개정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2020. 5. 19.] 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시행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2020. 8. 5.]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0E7A6B-38B2-4767-8C46-3D6BB0AC9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20" y="1953851"/>
            <a:ext cx="7258429" cy="392936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BD66C8-5403-480F-B23D-53C1BFCA3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044">
            <a:off x="7606084" y="4714902"/>
            <a:ext cx="566609" cy="1016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3249812" y="1207145"/>
            <a:ext cx="2834429" cy="54245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불법촬영 관련법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5460BF-0A6C-4E98-8451-DEA111110517}"/>
              </a:ext>
            </a:extLst>
          </p:cNvPr>
          <p:cNvSpPr txBox="1"/>
          <p:nvPr/>
        </p:nvSpPr>
        <p:spPr>
          <a:xfrm>
            <a:off x="1120955" y="2007926"/>
            <a:ext cx="6107980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「성폭력범죄의 처벌 등에 관한 특례법」 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조의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endParaRPr lang="ko-KR" altLang="en-US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076AE1-6925-485A-8119-8471F1D1722B}"/>
              </a:ext>
            </a:extLst>
          </p:cNvPr>
          <p:cNvSpPr txBox="1"/>
          <p:nvPr/>
        </p:nvSpPr>
        <p:spPr>
          <a:xfrm>
            <a:off x="1120955" y="2276288"/>
            <a:ext cx="281403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(2020. 5. 19 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일부개정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2020. 8. 5 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시행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963847" y="2961201"/>
            <a:ext cx="7429655" cy="2764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❶ 의사에 반하는 촬영 </a:t>
            </a:r>
          </a:p>
          <a:p>
            <a:pPr>
              <a:lnSpc>
                <a:spcPts val="2100"/>
              </a:lnSpc>
            </a:pP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이하의 징역 또는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 이하의 벌금</a:t>
            </a:r>
          </a:p>
          <a:p>
            <a:pPr>
              <a:lnSpc>
                <a:spcPts val="2100"/>
              </a:lnSpc>
            </a:pP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❷ 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촬영물이나 촬영 당시 동의 </a:t>
            </a:r>
            <a:r>
              <a:rPr lang="ko-KR" altLang="en-US" sz="125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하였어도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사후에 대상자의 의사에 반하는 반포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판매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임대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제공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상영 </a:t>
            </a:r>
          </a:p>
          <a:p>
            <a:pPr>
              <a:lnSpc>
                <a:spcPts val="2100"/>
              </a:lnSpc>
            </a:pP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→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이하의 징역 또는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 이하의 벌금</a:t>
            </a:r>
          </a:p>
          <a:p>
            <a:pPr>
              <a:lnSpc>
                <a:spcPts val="2100"/>
              </a:lnSpc>
            </a:pP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❸ 영리 목적으로 ①②항 범행 </a:t>
            </a:r>
          </a:p>
          <a:p>
            <a:pPr>
              <a:lnSpc>
                <a:spcPts val="2100"/>
              </a:lnSpc>
            </a:pP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징역</a:t>
            </a:r>
          </a:p>
          <a:p>
            <a:pPr>
              <a:lnSpc>
                <a:spcPts val="2100"/>
              </a:lnSpc>
            </a:pP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❹ 불법촬영물</a:t>
            </a:r>
            <a:r>
              <a:rPr lang="en-US" altLang="ko-KR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복제물을 소지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구입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저장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시청</a:t>
            </a:r>
            <a:r>
              <a:rPr lang="en-US" altLang="ko-KR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신설</a:t>
            </a:r>
            <a:r>
              <a:rPr lang="en-US" altLang="ko-KR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endParaRPr lang="ko-KR" altLang="en-US" sz="1250" b="1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100"/>
              </a:lnSpc>
            </a:pP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이하의 징역 또는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 이하의 벌금</a:t>
            </a:r>
          </a:p>
          <a:p>
            <a:pPr>
              <a:lnSpc>
                <a:spcPts val="2100"/>
              </a:lnSpc>
            </a:pP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❺ 불법촬영물</a:t>
            </a:r>
            <a:r>
              <a:rPr lang="en-US" altLang="ko-KR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복제물을 이용한 협박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·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강요</a:t>
            </a:r>
            <a:r>
              <a:rPr lang="en-US" altLang="ko-KR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신설</a:t>
            </a:r>
            <a:r>
              <a:rPr lang="en-US" altLang="ko-KR" sz="12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endParaRPr lang="ko-KR" altLang="en-US" sz="1250" b="1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100"/>
              </a:lnSpc>
            </a:pP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협박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1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유기징역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강요 </a:t>
            </a:r>
            <a:r>
              <a:rPr lang="en-US" altLang="ko-KR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3</a:t>
            </a:r>
            <a:r>
              <a:rPr lang="ko-KR" altLang="en-US" sz="12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유기징역</a:t>
            </a:r>
          </a:p>
        </p:txBody>
      </p:sp>
    </p:spTree>
    <p:extLst>
      <p:ext uri="{BB962C8B-B14F-4D97-AF65-F5344CB8AC3E}">
        <p14:creationId xmlns:p14="http://schemas.microsoft.com/office/powerpoint/2010/main" val="90415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FFDD11AF-3283-4598-A655-7F4F18581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20" y="1953851"/>
            <a:ext cx="7258429" cy="392936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348044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관련법과 가해자의 책임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4274820" y="6125234"/>
            <a:ext cx="4482636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「성폭력범죄의 처벌 등에 관한 특례법」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일부개정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2020. 5. 19.] 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시행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2020. 8. 5.]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3067976" y="1211472"/>
            <a:ext cx="3199915" cy="54245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허위영상물 관련법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5460BF-0A6C-4E98-8451-DEA111110517}"/>
              </a:ext>
            </a:extLst>
          </p:cNvPr>
          <p:cNvSpPr txBox="1"/>
          <p:nvPr/>
        </p:nvSpPr>
        <p:spPr>
          <a:xfrm>
            <a:off x="1129582" y="2014596"/>
            <a:ext cx="4995172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「성폭력범죄의 처벌 등에 관한 특례법」 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076AE1-6925-485A-8119-8471F1D1722B}"/>
              </a:ext>
            </a:extLst>
          </p:cNvPr>
          <p:cNvSpPr txBox="1"/>
          <p:nvPr/>
        </p:nvSpPr>
        <p:spPr>
          <a:xfrm>
            <a:off x="1129582" y="2282958"/>
            <a:ext cx="281403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(2020. 5. 19 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일부개정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2020. 8. 5 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시행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963143" y="3038052"/>
            <a:ext cx="7334006" cy="2618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❶ 반포 목적으로 허위영상물을 편집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가공</a:t>
            </a:r>
          </a:p>
          <a:p>
            <a:pPr>
              <a:lnSpc>
                <a:spcPts val="2200"/>
              </a:lnSpc>
            </a:pP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이하의 징역 또는 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 이하의 벌금</a:t>
            </a:r>
            <a:endParaRPr lang="en-US" altLang="ko-KR" sz="150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200"/>
              </a:lnSpc>
            </a:pPr>
            <a:endParaRPr lang="ko-KR" altLang="en-US" sz="1500" b="1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❷ 동의 없는 허위영상물이나 편집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합성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가공에 동의 </a:t>
            </a:r>
            <a:r>
              <a:rPr lang="ko-KR" altLang="en-US" sz="15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하였어도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사후에 대상자의 의사에 반하는</a:t>
            </a:r>
          </a:p>
          <a:p>
            <a:pPr marL="36000" indent="36000">
              <a:lnSpc>
                <a:spcPts val="2200"/>
              </a:lnSpc>
            </a:pP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반포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판매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임대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제공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상영</a:t>
            </a:r>
          </a:p>
          <a:p>
            <a:pPr>
              <a:lnSpc>
                <a:spcPts val="2200"/>
              </a:lnSpc>
            </a:pP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이하의 징역 또는 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천만원 이하의 벌금</a:t>
            </a:r>
            <a:endParaRPr lang="en-US" altLang="ko-KR" sz="150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200"/>
              </a:lnSpc>
            </a:pPr>
            <a:endParaRPr lang="ko-KR" altLang="en-US" sz="1500" b="1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❸ 영리 목적으로 동의 없이 허위영상물을 반포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판매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임대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제공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5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상영</a:t>
            </a:r>
          </a:p>
          <a:p>
            <a:pPr>
              <a:lnSpc>
                <a:spcPts val="2200"/>
              </a:lnSpc>
            </a:pP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lang="ko-KR" altLang="en-US" sz="15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이하의 징역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17016CA-CD07-42B2-965A-D7E8C1005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044">
            <a:off x="7606084" y="4714902"/>
            <a:ext cx="566609" cy="10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9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06B11E9-BC37-4C87-9F43-CD2B7AEA7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20" y="1953851"/>
            <a:ext cx="7258429" cy="3929364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348044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관련법과 가해자의 책임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3931920" y="6125234"/>
            <a:ext cx="4825536" cy="28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「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아동・청소년의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성보호에 관한 법률」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일부개정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2020. 6. 2.] 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시행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2020. 8. 5.]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2108579" y="1207167"/>
            <a:ext cx="5118709" cy="54245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아동</a:t>
            </a:r>
            <a:r>
              <a:rPr lang="en-US" altLang="ko-KR" sz="32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 </a:t>
            </a:r>
            <a:r>
              <a:rPr lang="ko-KR" altLang="en-US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관련법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5460BF-0A6C-4E98-8451-DEA111110517}"/>
              </a:ext>
            </a:extLst>
          </p:cNvPr>
          <p:cNvSpPr txBox="1"/>
          <p:nvPr/>
        </p:nvSpPr>
        <p:spPr>
          <a:xfrm>
            <a:off x="1118176" y="2019904"/>
            <a:ext cx="6612364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「아동</a:t>
            </a:r>
            <a:r>
              <a:rPr lang="en-US" altLang="ko-KR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청소년의 성보호에 관한 법률」 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 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lang="en-US" altLang="ko-KR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</a:t>
            </a:r>
            <a:r>
              <a:rPr lang="ko-KR" altLang="en-US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endParaRPr lang="ko-KR" altLang="en-US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076AE1-6925-485A-8119-8471F1D1722B}"/>
              </a:ext>
            </a:extLst>
          </p:cNvPr>
          <p:cNvSpPr txBox="1"/>
          <p:nvPr/>
        </p:nvSpPr>
        <p:spPr>
          <a:xfrm>
            <a:off x="1118176" y="2288266"/>
            <a:ext cx="281403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(2020. 6. 2. 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일부개정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2020. 8. 5 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시행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D1A1E-1BE0-4023-AD24-64220B58538C}"/>
              </a:ext>
            </a:extLst>
          </p:cNvPr>
          <p:cNvSpPr txBox="1"/>
          <p:nvPr/>
        </p:nvSpPr>
        <p:spPr>
          <a:xfrm>
            <a:off x="1038720" y="3010590"/>
            <a:ext cx="6691820" cy="273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❶ 아동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 </a:t>
            </a:r>
            <a:r>
              <a:rPr lang="ko-KR" altLang="en-US" sz="14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제작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수입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수출</a:t>
            </a:r>
          </a:p>
          <a:p>
            <a:pPr>
              <a:lnSpc>
                <a:spcPts val="2600"/>
              </a:lnSpc>
            </a:pP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무기징역 또는 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유기징역</a:t>
            </a:r>
          </a:p>
          <a:p>
            <a:pPr>
              <a:lnSpc>
                <a:spcPts val="2600"/>
              </a:lnSpc>
            </a:pP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❷ 아동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 </a:t>
            </a:r>
            <a:r>
              <a:rPr lang="ko-KR" altLang="en-US" sz="14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판매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대여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배포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제공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소지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운반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광고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소개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공연히 전시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상영</a:t>
            </a:r>
          </a:p>
          <a:p>
            <a:pPr>
              <a:lnSpc>
                <a:spcPts val="2600"/>
              </a:lnSpc>
            </a:pP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영리목적은 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징역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영리목적이 없어도 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징역</a:t>
            </a:r>
          </a:p>
          <a:p>
            <a:pPr>
              <a:lnSpc>
                <a:spcPts val="2600"/>
              </a:lnSpc>
            </a:pP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❸ 아동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청소년을 아동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 </a:t>
            </a:r>
            <a:r>
              <a:rPr lang="ko-KR" altLang="en-US" sz="14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제작자에게 알선</a:t>
            </a:r>
          </a:p>
          <a:p>
            <a:pPr>
              <a:lnSpc>
                <a:spcPts val="2600"/>
              </a:lnSpc>
            </a:pP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징역</a:t>
            </a:r>
          </a:p>
          <a:p>
            <a:pPr>
              <a:lnSpc>
                <a:spcPts val="2600"/>
              </a:lnSpc>
            </a:pP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❹ 아동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 </a:t>
            </a:r>
            <a:r>
              <a:rPr lang="ko-KR" altLang="en-US" sz="14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구입하거나 아동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 </a:t>
            </a:r>
            <a:r>
              <a:rPr lang="ko-KR" altLang="en-US" sz="14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성착취물임을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알면서 이를 소지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14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시청</a:t>
            </a:r>
          </a:p>
          <a:p>
            <a:pPr>
              <a:lnSpc>
                <a:spcPts val="2600"/>
              </a:lnSpc>
            </a:pP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→ </a:t>
            </a:r>
            <a:r>
              <a:rPr lang="en-US" altLang="ko-KR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4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이상의 징역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45E8A62-D309-4A4A-83C5-A79D229B4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044">
            <a:off x="7606084" y="4714902"/>
            <a:ext cx="566609" cy="10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8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348044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관련법과 가해자의 책임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4762500" y="5927289"/>
            <a:ext cx="3994956" cy="4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「소년법」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일부개정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2018. 9. 18.] 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시행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2018. 9. 18.]</a:t>
            </a:r>
            <a:b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「민법」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일부개정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2017. 10. 31.] 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시행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2018. 2. 1.]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E0384-C4D6-4236-815B-3B0BAABE865B}"/>
              </a:ext>
            </a:extLst>
          </p:cNvPr>
          <p:cNvSpPr txBox="1"/>
          <p:nvPr/>
        </p:nvSpPr>
        <p:spPr>
          <a:xfrm>
            <a:off x="1714978" y="1199993"/>
            <a:ext cx="5933034" cy="9707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미성년자가 디지털 성폭력을 저질러도</a:t>
            </a:r>
          </a:p>
          <a:p>
            <a:pPr algn="ctr">
              <a:lnSpc>
                <a:spcPts val="3400"/>
              </a:lnSpc>
            </a:pP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처벌받아요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3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076AE1-6925-485A-8119-8471F1D1722B}"/>
              </a:ext>
            </a:extLst>
          </p:cNvPr>
          <p:cNvSpPr txBox="1"/>
          <p:nvPr/>
        </p:nvSpPr>
        <p:spPr>
          <a:xfrm>
            <a:off x="6467943" y="2692807"/>
            <a:ext cx="2240647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「민법」 제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750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751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755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ABDFF33-4E5E-450B-A1EE-C3AE089C9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38" y="3208527"/>
            <a:ext cx="1667259" cy="10454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8808711-4D8B-4EAD-967F-71ACB16C8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1" y="2800609"/>
            <a:ext cx="1746508" cy="218846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C63BDB9-C624-49E5-B85E-E598F3794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72" y="2189167"/>
            <a:ext cx="2886462" cy="162763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74FEC85-8E85-4B02-8A14-E7F0C36EE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88" y="4112006"/>
            <a:ext cx="3063246" cy="15941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402B540-B481-4BC6-8E49-7D4F8C0C2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53" y="3743533"/>
            <a:ext cx="560833" cy="5608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8218B8-98CD-4255-9D8D-433E9F37D8D7}"/>
              </a:ext>
            </a:extLst>
          </p:cNvPr>
          <p:cNvSpPr txBox="1"/>
          <p:nvPr/>
        </p:nvSpPr>
        <p:spPr>
          <a:xfrm>
            <a:off x="2853938" y="2913235"/>
            <a:ext cx="1159293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형사 재판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0DAA72-A252-4BC4-88AF-911E67337765}"/>
              </a:ext>
            </a:extLst>
          </p:cNvPr>
          <p:cNvSpPr txBox="1"/>
          <p:nvPr/>
        </p:nvSpPr>
        <p:spPr>
          <a:xfrm>
            <a:off x="2611567" y="4660914"/>
            <a:ext cx="1560043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소년보호처분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19E5F-81E2-4C9A-A06E-99E1B8D2FCA3}"/>
              </a:ext>
            </a:extLst>
          </p:cNvPr>
          <p:cNvSpPr txBox="1"/>
          <p:nvPr/>
        </p:nvSpPr>
        <p:spPr>
          <a:xfrm>
            <a:off x="4631058" y="2569918"/>
            <a:ext cx="872354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벌금형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B7240A-B6CD-42E1-A6B5-E9F71E997802}"/>
              </a:ext>
            </a:extLst>
          </p:cNvPr>
          <p:cNvSpPr txBox="1"/>
          <p:nvPr/>
        </p:nvSpPr>
        <p:spPr>
          <a:xfrm>
            <a:off x="4577901" y="3271457"/>
            <a:ext cx="1011815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18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자유형</a:t>
            </a:r>
            <a:endParaRPr lang="ko-KR" altLang="en-US" sz="1800" b="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12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소년교도소</a:t>
            </a:r>
            <a:r>
              <a:rPr lang="en-US" altLang="ko-KR" sz="12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2E5C9-F76E-48C0-AFFF-555B6A4C8447}"/>
              </a:ext>
            </a:extLst>
          </p:cNvPr>
          <p:cNvSpPr txBox="1"/>
          <p:nvPr/>
        </p:nvSpPr>
        <p:spPr>
          <a:xfrm>
            <a:off x="4533016" y="4326007"/>
            <a:ext cx="1101585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위탁처분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6E56D3-5BE7-4C0A-BD8A-0E3C3B1F14E8}"/>
              </a:ext>
            </a:extLst>
          </p:cNvPr>
          <p:cNvSpPr txBox="1"/>
          <p:nvPr/>
        </p:nvSpPr>
        <p:spPr>
          <a:xfrm>
            <a:off x="4533016" y="5016060"/>
            <a:ext cx="1101585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보호관찰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B43FAA-A7FE-4AB8-BE70-D758CC5EF982}"/>
              </a:ext>
            </a:extLst>
          </p:cNvPr>
          <p:cNvSpPr txBox="1"/>
          <p:nvPr/>
        </p:nvSpPr>
        <p:spPr>
          <a:xfrm>
            <a:off x="6808246" y="3675232"/>
            <a:ext cx="1560042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손해배상책임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32E7AC-63A3-4000-81F0-13977BDF6E90}"/>
              </a:ext>
            </a:extLst>
          </p:cNvPr>
          <p:cNvSpPr txBox="1"/>
          <p:nvPr/>
        </p:nvSpPr>
        <p:spPr>
          <a:xfrm>
            <a:off x="917616" y="3623615"/>
            <a:ext cx="915636" cy="54245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범죄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3DCF5A-74AA-4119-95D4-CF3CBDA90B4C}"/>
              </a:ext>
            </a:extLst>
          </p:cNvPr>
          <p:cNvSpPr txBox="1"/>
          <p:nvPr/>
        </p:nvSpPr>
        <p:spPr>
          <a:xfrm>
            <a:off x="2317294" y="5655606"/>
            <a:ext cx="2313764" cy="4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「소년법」 제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32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32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조의</a:t>
            </a:r>
            <a:r>
              <a:rPr lang="en-US" altLang="ko-KR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2, 33</a:t>
            </a:r>
            <a:r>
              <a:rPr lang="ko-KR" altLang="en-US" sz="12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</a:p>
        </p:txBody>
      </p:sp>
    </p:spTree>
    <p:extLst>
      <p:ext uri="{BB962C8B-B14F-4D97-AF65-F5344CB8AC3E}">
        <p14:creationId xmlns:p14="http://schemas.microsoft.com/office/powerpoint/2010/main" val="2817794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3B21E0-6156-4026-BFC8-27597720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119D-43E1-4705-BF48-DDB1971A35C8}"/>
              </a:ext>
            </a:extLst>
          </p:cNvPr>
          <p:cNvSpPr txBox="1"/>
          <p:nvPr/>
        </p:nvSpPr>
        <p:spPr>
          <a:xfrm>
            <a:off x="172914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피해자의</a:t>
            </a:r>
            <a:endParaRPr lang="en-US" altLang="ko-KR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권리 및 보호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EC7C92-4BD8-4D6C-97FB-3615E7EA5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7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1B04ABB-94DB-442C-9C80-2A1CD13EE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9" y="781309"/>
            <a:ext cx="8220473" cy="5056642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484884" y="363089"/>
            <a:ext cx="207460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피해자의 권리 및 보호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3073369" y="1004493"/>
            <a:ext cx="2829622" cy="96436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어디에</a:t>
            </a:r>
          </a:p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연락할 수 있나요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55E57C8-2AC4-4C4A-ACD9-27C1556EE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" y="4792771"/>
            <a:ext cx="192024" cy="15544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29CAA94-2EA1-46FF-85ED-87EB491FB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1" y="4520492"/>
            <a:ext cx="167640" cy="20726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E8E2F8-5C2F-4856-980E-2A8186C5C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8" y="3089022"/>
            <a:ext cx="195072" cy="1889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E68652-1563-4579-8C35-4EE2BEC848A8}"/>
              </a:ext>
            </a:extLst>
          </p:cNvPr>
          <p:cNvSpPr txBox="1"/>
          <p:nvPr/>
        </p:nvSpPr>
        <p:spPr>
          <a:xfrm>
            <a:off x="618782" y="4158345"/>
            <a:ext cx="2829621" cy="84766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성범죄 피해자 지원센터 </a:t>
            </a:r>
            <a:endParaRPr lang="en-US" altLang="ko-KR" sz="13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2000"/>
              </a:lnSpc>
            </a:pP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02-735-8994 </a:t>
            </a:r>
          </a:p>
          <a:p>
            <a:pPr algn="ctr">
              <a:lnSpc>
                <a:spcPts val="2000"/>
              </a:lnSpc>
            </a:pP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여성폭력 사이버 상담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(women1366)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6BD7E-6F7F-42AE-9D7F-ECE7819CEAB9}"/>
              </a:ext>
            </a:extLst>
          </p:cNvPr>
          <p:cNvSpPr txBox="1"/>
          <p:nvPr/>
        </p:nvSpPr>
        <p:spPr>
          <a:xfrm>
            <a:off x="749874" y="2722290"/>
            <a:ext cx="1419556" cy="5873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경찰청</a:t>
            </a:r>
            <a:endParaRPr lang="en-US" altLang="ko-KR" sz="13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www.police.go.kr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44FEC-3577-46CF-8A32-8BCDCFBB2590}"/>
              </a:ext>
            </a:extLst>
          </p:cNvPr>
          <p:cNvSpPr txBox="1"/>
          <p:nvPr/>
        </p:nvSpPr>
        <p:spPr>
          <a:xfrm>
            <a:off x="3185220" y="5092832"/>
            <a:ext cx="2829621" cy="5911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3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한국사이버성폭력대응센터</a:t>
            </a: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13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2000"/>
              </a:lnSpc>
            </a:pP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02-817-7959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2A3544CD-5BDA-419B-9AE2-0E6FCCE09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94" y="4559843"/>
            <a:ext cx="167640" cy="20726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F466A31-5BCE-4160-B54C-9CD9EB252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67" y="4828995"/>
            <a:ext cx="192024" cy="15544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F357249-9DBA-4B54-A4C9-7F0D6A20E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05" y="5450089"/>
            <a:ext cx="167640" cy="2072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D0F17A-A979-45F7-9C9C-037EF9EE0690}"/>
              </a:ext>
            </a:extLst>
          </p:cNvPr>
          <p:cNvSpPr txBox="1"/>
          <p:nvPr/>
        </p:nvSpPr>
        <p:spPr>
          <a:xfrm>
            <a:off x="5642485" y="3956546"/>
            <a:ext cx="2829621" cy="110414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십대여성인권센터</a:t>
            </a:r>
          </a:p>
          <a:p>
            <a:pPr algn="ctr">
              <a:lnSpc>
                <a:spcPts val="2000"/>
              </a:lnSpc>
            </a:pPr>
            <a:r>
              <a:rPr lang="ko-KR" altLang="en-US" sz="13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사이버또래상담실</a:t>
            </a: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S.N.S </a:t>
            </a:r>
          </a:p>
          <a:p>
            <a:pPr algn="ctr">
              <a:lnSpc>
                <a:spcPts val="2000"/>
              </a:lnSpc>
            </a:pP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02-2633-1318 </a:t>
            </a:r>
          </a:p>
          <a:p>
            <a:pPr algn="ctr">
              <a:lnSpc>
                <a:spcPts val="2000"/>
              </a:lnSpc>
            </a:pP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10upSNS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1E5704E1-2507-4B2B-94D4-DC42043C1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91" y="2912328"/>
            <a:ext cx="167640" cy="20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98D11D-E2D6-4446-87A9-75412C69D25B}"/>
              </a:ext>
            </a:extLst>
          </p:cNvPr>
          <p:cNvSpPr txBox="1"/>
          <p:nvPr/>
        </p:nvSpPr>
        <p:spPr>
          <a:xfrm>
            <a:off x="6251196" y="2559395"/>
            <a:ext cx="2829621" cy="5911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여성긴급전화</a:t>
            </a:r>
          </a:p>
          <a:p>
            <a:pPr algn="ctr">
              <a:lnSpc>
                <a:spcPts val="2000"/>
              </a:lnSpc>
            </a:pP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en-US" altLang="ko-KR" sz="11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1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지역번호 </a:t>
            </a:r>
            <a:r>
              <a:rPr lang="en-US" altLang="ko-KR" sz="11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+)1366(24</a:t>
            </a:r>
            <a:r>
              <a:rPr lang="ko-KR" altLang="en-US" sz="11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시간</a:t>
            </a:r>
            <a:r>
              <a:rPr lang="en-US" altLang="ko-KR" sz="115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1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90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484884" y="363089"/>
            <a:ext cx="207460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피해자의 권리 및 보호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352017" y="1064649"/>
            <a:ext cx="4272324" cy="5283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도움을 받을 수 있나요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3619AF5-0BEA-4F55-9695-DD37E828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859" y="1502281"/>
            <a:ext cx="6602700" cy="4570352"/>
          </a:xfrm>
          <a:custGeom>
            <a:avLst/>
            <a:gdLst>
              <a:gd name="connsiteX0" fmla="*/ 3838562 w 6602700"/>
              <a:gd name="connsiteY0" fmla="*/ 0 h 4570352"/>
              <a:gd name="connsiteX1" fmla="*/ 6602700 w 6602700"/>
              <a:gd name="connsiteY1" fmla="*/ 0 h 4570352"/>
              <a:gd name="connsiteX2" fmla="*/ 6602700 w 6602700"/>
              <a:gd name="connsiteY2" fmla="*/ 4570352 h 4570352"/>
              <a:gd name="connsiteX3" fmla="*/ 0 w 6602700"/>
              <a:gd name="connsiteY3" fmla="*/ 4570352 h 4570352"/>
              <a:gd name="connsiteX4" fmla="*/ 0 w 6602700"/>
              <a:gd name="connsiteY4" fmla="*/ 163562 h 4570352"/>
              <a:gd name="connsiteX5" fmla="*/ 3838562 w 6602700"/>
              <a:gd name="connsiteY5" fmla="*/ 163562 h 457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2700" h="4570352">
                <a:moveTo>
                  <a:pt x="3838562" y="0"/>
                </a:moveTo>
                <a:lnTo>
                  <a:pt x="6602700" y="0"/>
                </a:lnTo>
                <a:lnTo>
                  <a:pt x="6602700" y="4570352"/>
                </a:lnTo>
                <a:lnTo>
                  <a:pt x="0" y="4570352"/>
                </a:lnTo>
                <a:lnTo>
                  <a:pt x="0" y="163562"/>
                </a:lnTo>
                <a:lnTo>
                  <a:pt x="3838562" y="163562"/>
                </a:lnTo>
                <a:close/>
              </a:path>
            </a:pathLst>
          </a:cu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7D862FD-C91F-4795-A576-EF28BEFF9641}"/>
              </a:ext>
            </a:extLst>
          </p:cNvPr>
          <p:cNvSpPr/>
          <p:nvPr/>
        </p:nvSpPr>
        <p:spPr>
          <a:xfrm>
            <a:off x="3931920" y="6125234"/>
            <a:ext cx="482553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대응을 위한 방안 모색 공동 세미나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국회입법조사처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019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3B21E0-6156-4026-BFC8-27597720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119D-43E1-4705-BF48-DDB1971A35C8}"/>
              </a:ext>
            </a:extLst>
          </p:cNvPr>
          <p:cNvSpPr txBox="1"/>
          <p:nvPr/>
        </p:nvSpPr>
        <p:spPr>
          <a:xfrm>
            <a:off x="1729140" y="2922611"/>
            <a:ext cx="5685718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나은 방향으로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56BF9F-4D79-4AD0-95D8-38FD611EB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3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744943" y="363089"/>
            <a:ext cx="163859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나은 방향으로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968562" y="1186234"/>
            <a:ext cx="5206875" cy="9553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법은 변해요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깨어있는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시민의 힘으로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나은 방향으로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3181351" y="6121424"/>
            <a:ext cx="557610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관련 법률 개정 안내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4E27485-3747-4021-8DCD-0E789449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D1F7D0-427F-4F24-8CF0-02E69C74E274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089C72-7034-4AFD-8BDB-391E9DD3C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7" y="2450856"/>
            <a:ext cx="8217425" cy="266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7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683041" y="1128212"/>
            <a:ext cx="5928225" cy="9553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성착취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영상의 구입도 시청도 피해자의 삶을</a:t>
            </a:r>
          </a:p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파괴하는 범죄입니다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4248150" y="6121424"/>
            <a:ext cx="450930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성범죄의 공범이 되지 마세요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TV, 2020.6.1.)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380D9-D894-4DB9-969A-9A4106140264}"/>
              </a:ext>
            </a:extLst>
          </p:cNvPr>
          <p:cNvSpPr txBox="1"/>
          <p:nvPr/>
        </p:nvSpPr>
        <p:spPr>
          <a:xfrm>
            <a:off x="1744943" y="363089"/>
            <a:ext cx="163859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나은 방향으로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BBEE727-FD8A-4308-8DE1-7D53B1A3F440}"/>
              </a:ext>
            </a:extLst>
          </p:cNvPr>
          <p:cNvGrpSpPr/>
          <p:nvPr/>
        </p:nvGrpSpPr>
        <p:grpSpPr>
          <a:xfrm>
            <a:off x="2061966" y="2311809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0B449109-728D-494A-8479-1D2DB6773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D2ED08CA-0A83-4EE4-A731-389D8893872E}"/>
                </a:ext>
              </a:extLst>
            </p:cNvPr>
            <p:cNvSpPr txBox="1"/>
            <p:nvPr/>
          </p:nvSpPr>
          <p:spPr>
            <a:xfrm>
              <a:off x="2976167" y="2926270"/>
              <a:ext cx="3592650" cy="116955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성폭력의</a:t>
              </a:r>
            </a:p>
            <a:p>
              <a:pPr algn="ctr"/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공범이 되지 마세요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65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0F05BB4-5FE2-40E6-B726-A0309720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215721"/>
            <a:ext cx="5353453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청소년 디지털 성범죄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명쾌하게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풀어드림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TV,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571799"/>
            <a:ext cx="7789312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미투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 무고죄와 맞고소에 대해서 알아봐요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927877"/>
            <a:ext cx="4562467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물론 유쾌한 이야기는 아닙니다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4F10A-E288-4F09-BCA6-2B76AB12BD77}"/>
              </a:ext>
            </a:extLst>
          </p:cNvPr>
          <p:cNvSpPr txBox="1"/>
          <p:nvPr/>
        </p:nvSpPr>
        <p:spPr>
          <a:xfrm>
            <a:off x="552089" y="2283955"/>
            <a:ext cx="5644494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이제 불법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촬영물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시청만 해도 처벌 가능합니다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9915C4E-03DA-4EE0-ABF3-DD5AE44B7905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3807938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2175741"/>
            <a:ext cx="6566221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)05-01]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법의 의미와 특성을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사례 분석을 통해 법의 목적을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608365"/>
            <a:ext cx="6868929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기가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02-08]</a:t>
            </a:r>
            <a:r>
              <a:rPr lang="ko-KR" altLang="en-US" sz="1400" b="1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성적 의사 결정의 중요성을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성폭력의 원인과 영향을 개인 및 </a:t>
            </a:r>
            <a:endParaRPr lang="en-US" altLang="ko-KR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 marL="561600" indent="57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사회적 차원에서 분석하여 예방 및 대처 방안을 탐색한다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2175822"/>
            <a:ext cx="926594" cy="119177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CDF11A3-0267-4D91-999F-12E01002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309998"/>
            <a:ext cx="926594" cy="1191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E24ED-24F1-417B-A125-D6423FB955C0}"/>
              </a:ext>
            </a:extLst>
          </p:cNvPr>
          <p:cNvSpPr txBox="1"/>
          <p:nvPr/>
        </p:nvSpPr>
        <p:spPr>
          <a:xfrm>
            <a:off x="2082124" y="2540450"/>
            <a:ext cx="6566221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)05-02]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규율하는 생활 영역 중심으로 법을 공법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사법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사회법으로 구분하고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사례분석을 통해 각 영역의 특징을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467371" y="2613391"/>
            <a:ext cx="4209255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어디까지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알고 있나요</a:t>
            </a:r>
            <a:r>
              <a: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6861B4D-FBA2-424D-A12F-0EBF49F06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45873-F1CF-4D43-97F8-51369F293BDC}"/>
              </a:ext>
            </a:extLst>
          </p:cNvPr>
          <p:cNvSpPr txBox="1"/>
          <p:nvPr/>
        </p:nvSpPr>
        <p:spPr>
          <a:xfrm>
            <a:off x="1509592" y="379867"/>
            <a:ext cx="260840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어디까지 알고 있나요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DED8922-BA74-4508-85CD-7475AAB7B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F01C51-91C6-4E5D-8FC2-0FEE0A4C5AAD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71634EE-6AEF-47A0-BF4E-69964A2E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30" y="1729614"/>
            <a:ext cx="1880620" cy="188062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88C3D8F-E3EC-4CD8-A933-0F7B4142F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48" y="1729614"/>
            <a:ext cx="1880620" cy="18806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5DD197-E61E-4F0E-8139-26289A45B967}"/>
              </a:ext>
            </a:extLst>
          </p:cNvPr>
          <p:cNvSpPr txBox="1"/>
          <p:nvPr/>
        </p:nvSpPr>
        <p:spPr>
          <a:xfrm>
            <a:off x="4232397" y="2098220"/>
            <a:ext cx="2505122" cy="12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디지털 성폭력을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저지르면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어떤 처벌을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받나요</a:t>
            </a:r>
            <a:r>
              <a:rPr lang="en-US" altLang="ko-KR" sz="1600" b="1" i="0" u="none" strike="noStrike" baseline="0" dirty="0">
                <a:solidFill>
                  <a:schemeClr val="bg1"/>
                </a:solidFill>
                <a:latin typeface="+mn-ea"/>
              </a:rPr>
              <a:t>?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015F13-A330-4AFD-A78C-E994293503C3}"/>
              </a:ext>
            </a:extLst>
          </p:cNvPr>
          <p:cNvSpPr txBox="1"/>
          <p:nvPr/>
        </p:nvSpPr>
        <p:spPr>
          <a:xfrm>
            <a:off x="2104477" y="2145210"/>
            <a:ext cx="2505122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디지털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성폭력이란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무엇일까요</a:t>
            </a:r>
            <a:r>
              <a:rPr lang="en-US" altLang="ko-KR" sz="1600" b="1" i="0" u="none" strike="noStrike" baseline="0" dirty="0">
                <a:solidFill>
                  <a:schemeClr val="bg1"/>
                </a:solidFill>
                <a:latin typeface="+mn-ea"/>
              </a:rPr>
              <a:t>?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E000BA1A-7A76-4B03-AAB8-833FF7525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40" y="3850924"/>
            <a:ext cx="1880620" cy="188062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3D82DEEA-C30D-4A99-AFCA-B31A4D104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20" y="3865800"/>
            <a:ext cx="1880620" cy="18806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BFC1C8-C4D0-49CA-B3BD-D818D8B5EE48}"/>
              </a:ext>
            </a:extLst>
          </p:cNvPr>
          <p:cNvSpPr txBox="1"/>
          <p:nvPr/>
        </p:nvSpPr>
        <p:spPr>
          <a:xfrm>
            <a:off x="4264289" y="4250454"/>
            <a:ext cx="2505122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그 정보를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어디서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찾을 수 있나요</a:t>
            </a:r>
            <a:r>
              <a:rPr lang="en-US" altLang="ko-KR" sz="1600" b="1" i="0" u="none" strike="noStrike" baseline="0" dirty="0">
                <a:solidFill>
                  <a:schemeClr val="bg1"/>
                </a:solidFill>
                <a:latin typeface="+mn-ea"/>
              </a:rPr>
              <a:t>?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33B116-A66E-440B-9CBB-230A0262BFC5}"/>
              </a:ext>
            </a:extLst>
          </p:cNvPr>
          <p:cNvSpPr txBox="1"/>
          <p:nvPr/>
        </p:nvSpPr>
        <p:spPr>
          <a:xfrm>
            <a:off x="2136369" y="4161254"/>
            <a:ext cx="2505122" cy="12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디지털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성폭력의 유형은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어떤 것들이</a:t>
            </a:r>
          </a:p>
          <a:p>
            <a:pPr algn="ctr">
              <a:lnSpc>
                <a:spcPts val="2300"/>
              </a:lnSpc>
            </a:pP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+mn-ea"/>
              </a:rPr>
              <a:t>있을까요</a:t>
            </a:r>
            <a:r>
              <a:rPr lang="en-US" altLang="ko-KR" sz="1600" b="1" i="0" u="none" strike="noStrike" baseline="0" dirty="0">
                <a:solidFill>
                  <a:schemeClr val="bg1"/>
                </a:solidFill>
                <a:latin typeface="+mn-ea"/>
              </a:rPr>
              <a:t>?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7EABCE8-3142-41B0-B91B-F84A33F70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94" y="1852526"/>
            <a:ext cx="902210" cy="115214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8276B50-1A17-469C-9CBC-56F682F8E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2" y="1951056"/>
            <a:ext cx="1289307" cy="135331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47FD736-80C9-489F-9D3F-261FD66B9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65" y="4332145"/>
            <a:ext cx="1353315" cy="94793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97A1381-939D-4F7C-B6DA-86BDC8EE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5" y="4058724"/>
            <a:ext cx="1313691" cy="10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5A2319-FE0D-4577-8F1B-BBC27144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5A1AA-5A96-4C40-85C3-34961683A1A9}"/>
              </a:ext>
            </a:extLst>
          </p:cNvPr>
          <p:cNvSpPr txBox="1"/>
          <p:nvPr/>
        </p:nvSpPr>
        <p:spPr>
          <a:xfrm>
            <a:off x="172914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성폭력의 유형</a:t>
            </a: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C8BDE5-78F0-464E-A1F6-0BD6B24E2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202651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F1C24-692B-4D63-B61C-318DFE6D0F4D}"/>
              </a:ext>
            </a:extLst>
          </p:cNvPr>
          <p:cNvSpPr txBox="1"/>
          <p:nvPr/>
        </p:nvSpPr>
        <p:spPr>
          <a:xfrm>
            <a:off x="2698010" y="5002380"/>
            <a:ext cx="74732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유저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70FFEE7-48B7-4BB6-836F-08CEE51A71CE}"/>
              </a:ext>
            </a:extLst>
          </p:cNvPr>
          <p:cNvSpPr/>
          <p:nvPr/>
        </p:nvSpPr>
        <p:spPr>
          <a:xfrm>
            <a:off x="4153556" y="6121424"/>
            <a:ext cx="4603900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서울시 디지털 민주시민 모니터링단 온라인 교육 자료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서울시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A4B891-ADA3-4B96-8CAA-F7CA0C194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59" y="2755300"/>
            <a:ext cx="1956820" cy="5547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7EE9D0A-C588-4D1B-BD05-179344FF1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88" y="1610792"/>
            <a:ext cx="975362" cy="83820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B1390DC-A48A-41F6-A206-2CE1D4056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7" y="1578552"/>
            <a:ext cx="938786" cy="97536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40D4E4F-0557-4152-B2D8-F54BDB7DC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04" y="1604871"/>
            <a:ext cx="929642" cy="97536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188E203-1414-45FD-A960-90A93F0D1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56" y="3870961"/>
            <a:ext cx="975362" cy="86563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45C4A32-F5C2-4652-83C8-BA426AF41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24" y="3870961"/>
            <a:ext cx="1002794" cy="93573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051D79A-EFA0-4B95-9FF6-DEE01EB8E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0" y="2746484"/>
            <a:ext cx="1956820" cy="55473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0951702-08C2-4881-A765-0670254B3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21" y="2744170"/>
            <a:ext cx="1956820" cy="5547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4DFFCC-EF41-460B-8295-2DB4B1CD46FA}"/>
              </a:ext>
            </a:extLst>
          </p:cNvPr>
          <p:cNvSpPr txBox="1"/>
          <p:nvPr/>
        </p:nvSpPr>
        <p:spPr>
          <a:xfrm>
            <a:off x="1674777" y="2744844"/>
            <a:ext cx="1101584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불법촬영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4BFB01-D705-42AA-A6BF-9783AF775ABC}"/>
              </a:ext>
            </a:extLst>
          </p:cNvPr>
          <p:cNvSpPr txBox="1"/>
          <p:nvPr/>
        </p:nvSpPr>
        <p:spPr>
          <a:xfrm>
            <a:off x="3648375" y="2744170"/>
            <a:ext cx="1829347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유통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745BD1-0BD6-4C5F-BFBE-416943BDE8AF}"/>
              </a:ext>
            </a:extLst>
          </p:cNvPr>
          <p:cNvSpPr txBox="1"/>
          <p:nvPr/>
        </p:nvSpPr>
        <p:spPr>
          <a:xfrm>
            <a:off x="6338785" y="2739492"/>
            <a:ext cx="1159292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 협박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E08C7751-B721-4DDA-AF5E-2DC7D6F61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10" y="5094512"/>
            <a:ext cx="1956820" cy="55473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BDEBAFA-DFE8-4680-8B10-850F45C9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41" y="5085696"/>
            <a:ext cx="1956820" cy="55473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CA65B5F-7044-4C5E-92A3-3EBF49A13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72" y="5083382"/>
            <a:ext cx="1956820" cy="55473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E949AA7-82FA-454A-9B5E-BA9F00CDE334}"/>
              </a:ext>
            </a:extLst>
          </p:cNvPr>
          <p:cNvSpPr txBox="1"/>
          <p:nvPr/>
        </p:nvSpPr>
        <p:spPr>
          <a:xfrm>
            <a:off x="1425645" y="5084056"/>
            <a:ext cx="1617751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20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EFB811-EE82-48CE-8FBF-F67596F52418}"/>
              </a:ext>
            </a:extLst>
          </p:cNvPr>
          <p:cNvSpPr txBox="1"/>
          <p:nvPr/>
        </p:nvSpPr>
        <p:spPr>
          <a:xfrm>
            <a:off x="3992353" y="5083382"/>
            <a:ext cx="1159292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 합성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7ED284-430A-4533-B930-2C6EDDA0A9AF}"/>
              </a:ext>
            </a:extLst>
          </p:cNvPr>
          <p:cNvSpPr txBox="1"/>
          <p:nvPr/>
        </p:nvSpPr>
        <p:spPr>
          <a:xfrm>
            <a:off x="6233121" y="5078704"/>
            <a:ext cx="1388522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괴롭힘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D33FAC0-F812-4E0A-B9A3-FF98C229C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74" y="3842619"/>
            <a:ext cx="887091" cy="9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FA0195F-57B8-45BA-9366-9C458E4B8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82" y="1936303"/>
            <a:ext cx="3322327" cy="332232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202651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유형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F1C24-692B-4D63-B61C-318DFE6D0F4D}"/>
              </a:ext>
            </a:extLst>
          </p:cNvPr>
          <p:cNvSpPr txBox="1"/>
          <p:nvPr/>
        </p:nvSpPr>
        <p:spPr>
          <a:xfrm>
            <a:off x="2698010" y="5144993"/>
            <a:ext cx="74732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유저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4BFB01-D705-42AA-A6BF-9783AF775ABC}"/>
              </a:ext>
            </a:extLst>
          </p:cNvPr>
          <p:cNvSpPr txBox="1"/>
          <p:nvPr/>
        </p:nvSpPr>
        <p:spPr>
          <a:xfrm>
            <a:off x="3785429" y="2909892"/>
            <a:ext cx="1555234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</a:t>
            </a:r>
          </a:p>
          <a:p>
            <a:pPr algn="ctr"/>
            <a:r>
              <a:rPr lang="ko-KR" altLang="en-US" sz="4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성폭력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EFB811-EE82-48CE-8FBF-F67596F52418}"/>
              </a:ext>
            </a:extLst>
          </p:cNvPr>
          <p:cNvSpPr txBox="1"/>
          <p:nvPr/>
        </p:nvSpPr>
        <p:spPr>
          <a:xfrm>
            <a:off x="3992353" y="5225995"/>
            <a:ext cx="1159292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 합성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228A79-8E9C-46CC-81A2-28EC2B2D1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54" y="4866386"/>
            <a:ext cx="4221489" cy="105765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AEE0A52-36DD-40E3-A8C6-5EFE49E6F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23" y="1433382"/>
            <a:ext cx="3520447" cy="100584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2ACD731-C95C-49FC-B55A-EC047ED1D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2" y="2568081"/>
            <a:ext cx="2008636" cy="173431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FD1C1B0-A972-414C-94FC-230064BF2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14" y="2214513"/>
            <a:ext cx="2471933" cy="2087884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B3E3F08D-9644-4E96-8094-08B16DCA9182}"/>
              </a:ext>
            </a:extLst>
          </p:cNvPr>
          <p:cNvGrpSpPr/>
          <p:nvPr/>
        </p:nvGrpSpPr>
        <p:grpSpPr>
          <a:xfrm>
            <a:off x="3818622" y="1573117"/>
            <a:ext cx="2366185" cy="537543"/>
            <a:chOff x="3818622" y="1430504"/>
            <a:chExt cx="2366185" cy="53754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EAE0AA-C2C5-4B23-AB45-A334763224E3}"/>
                </a:ext>
              </a:extLst>
            </p:cNvPr>
            <p:cNvSpPr txBox="1"/>
            <p:nvPr/>
          </p:nvSpPr>
          <p:spPr>
            <a:xfrm>
              <a:off x="3818622" y="1430504"/>
              <a:ext cx="872355" cy="49629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제작형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DAF88C-CDAE-4C8F-875D-3EBC53BCBED1}"/>
                </a:ext>
              </a:extLst>
            </p:cNvPr>
            <p:cNvSpPr txBox="1"/>
            <p:nvPr/>
          </p:nvSpPr>
          <p:spPr>
            <a:xfrm>
              <a:off x="4770637" y="1475604"/>
              <a:ext cx="1414170" cy="4924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불법촬영 이미지나</a:t>
              </a:r>
            </a:p>
            <a:p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영상을 제작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C06B58-3B58-4C5D-9411-37A51EF7DDCD}"/>
              </a:ext>
            </a:extLst>
          </p:cNvPr>
          <p:cNvSpPr txBox="1"/>
          <p:nvPr/>
        </p:nvSpPr>
        <p:spPr>
          <a:xfrm>
            <a:off x="1669553" y="3145581"/>
            <a:ext cx="872355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소비형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BE68C-3AC6-4B8D-BDDE-DF8011218616}"/>
              </a:ext>
            </a:extLst>
          </p:cNvPr>
          <p:cNvSpPr txBox="1"/>
          <p:nvPr/>
        </p:nvSpPr>
        <p:spPr>
          <a:xfrm>
            <a:off x="1254871" y="3679092"/>
            <a:ext cx="1749197" cy="4924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결과물을</a:t>
            </a:r>
          </a:p>
          <a:p>
            <a:pPr algn="ctr"/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소지</a:t>
            </a:r>
            <a:r>
              <a:rPr lang="en-US" altLang="ko-KR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구입</a:t>
            </a:r>
            <a:r>
              <a:rPr lang="en-US" altLang="ko-KR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저장</a:t>
            </a:r>
            <a:r>
              <a:rPr lang="en-US" altLang="ko-KR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시청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526064-4275-4603-BE2B-74351B8557DF}"/>
              </a:ext>
            </a:extLst>
          </p:cNvPr>
          <p:cNvSpPr txBox="1"/>
          <p:nvPr/>
        </p:nvSpPr>
        <p:spPr>
          <a:xfrm>
            <a:off x="6825372" y="3145581"/>
            <a:ext cx="872355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유포형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716EE6-E99E-488A-90B3-7CE8DBFA4232}"/>
              </a:ext>
            </a:extLst>
          </p:cNvPr>
          <p:cNvSpPr txBox="1"/>
          <p:nvPr/>
        </p:nvSpPr>
        <p:spPr>
          <a:xfrm>
            <a:off x="6036554" y="3679092"/>
            <a:ext cx="2419252" cy="4924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피해자의 동의 없이 이미지</a:t>
            </a:r>
            <a:r>
              <a:rPr lang="en-US" altLang="ko-KR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</a:t>
            </a:r>
            <a:r>
              <a:rPr lang="en-US" altLang="ko-KR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 algn="ctr"/>
            <a:r>
              <a: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개인정보 등을 온라인 공간에 유포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C1D32BA2-CC9D-45E0-9107-00858BC25D2B}"/>
              </a:ext>
            </a:extLst>
          </p:cNvPr>
          <p:cNvGrpSpPr/>
          <p:nvPr/>
        </p:nvGrpSpPr>
        <p:grpSpPr>
          <a:xfrm>
            <a:off x="3595251" y="5095047"/>
            <a:ext cx="3069586" cy="533280"/>
            <a:chOff x="3776135" y="1434813"/>
            <a:chExt cx="3069586" cy="53328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B09185-AB9A-4462-A3F3-F8AA56A0735E}"/>
                </a:ext>
              </a:extLst>
            </p:cNvPr>
            <p:cNvSpPr txBox="1"/>
            <p:nvPr/>
          </p:nvSpPr>
          <p:spPr>
            <a:xfrm>
              <a:off x="3776135" y="1434813"/>
              <a:ext cx="872355" cy="49629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참여형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573E1B-9A4F-4314-9917-E00ED0D83AFF}"/>
                </a:ext>
              </a:extLst>
            </p:cNvPr>
            <p:cNvSpPr txBox="1"/>
            <p:nvPr/>
          </p:nvSpPr>
          <p:spPr>
            <a:xfrm>
              <a:off x="4662110" y="1475650"/>
              <a:ext cx="2183611" cy="4924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유포된 이미지</a:t>
              </a:r>
              <a:r>
                <a:rPr lang="en-US" altLang="ko-KR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영상</a:t>
              </a:r>
              <a:r>
                <a:rPr lang="en-US" altLang="ko-KR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개인정보</a:t>
              </a:r>
            </a:p>
            <a:p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등을 악용하여 성폭력을 자행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29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D70C0-7089-41A0-A5D4-D042FD702F24}"/>
              </a:ext>
            </a:extLst>
          </p:cNvPr>
          <p:cNvSpPr txBox="1"/>
          <p:nvPr/>
        </p:nvSpPr>
        <p:spPr>
          <a:xfrm>
            <a:off x="1729140" y="2114698"/>
            <a:ext cx="5685718" cy="24776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200"/>
              </a:lnSpc>
            </a:pPr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</a:t>
            </a:r>
          </a:p>
          <a:p>
            <a:pPr algn="ctr">
              <a:lnSpc>
                <a:spcPts val="6200"/>
              </a:lnSpc>
            </a:pPr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관련법과</a:t>
            </a:r>
          </a:p>
          <a:p>
            <a:pPr algn="ctr">
              <a:lnSpc>
                <a:spcPts val="6200"/>
              </a:lnSpc>
            </a:pPr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가해자의 책임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74076F3-4801-49B5-9B1F-EE0E3105F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7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</TotalTime>
  <Words>3053</Words>
  <Application>Microsoft Office PowerPoint</Application>
  <PresentationFormat>화면 슬라이드 쇼(4:3)</PresentationFormat>
  <Paragraphs>293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Wingdings</vt:lpstr>
      <vt:lpstr>나눔바른고딕</vt:lpstr>
      <vt:lpstr>Arial</vt:lpstr>
      <vt:lpstr>나눔바른고딕OTF Light</vt:lpstr>
      <vt:lpstr>함초롬바탕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121</cp:revision>
  <dcterms:created xsi:type="dcterms:W3CDTF">2020-12-16T02:26:52Z</dcterms:created>
  <dcterms:modified xsi:type="dcterms:W3CDTF">2022-05-17T08:27:49Z</dcterms:modified>
</cp:coreProperties>
</file>